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4" r:id="rId2"/>
    <p:sldId id="265" r:id="rId3"/>
    <p:sldId id="283" r:id="rId4"/>
    <p:sldId id="284" r:id="rId5"/>
    <p:sldId id="285" r:id="rId6"/>
    <p:sldId id="286" r:id="rId7"/>
    <p:sldId id="287" r:id="rId8"/>
    <p:sldId id="289" r:id="rId9"/>
    <p:sldId id="290" r:id="rId10"/>
    <p:sldId id="291" r:id="rId11"/>
    <p:sldId id="292" r:id="rId12"/>
    <p:sldId id="293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A422C-62E6-4789-B015-87EE6CF7CEE7}" type="datetimeFigureOut">
              <a:rPr lang="ru-RU" smtClean="0"/>
              <a:t>18.01.2022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AC91-971D-47DD-92F4-BC4379E2E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4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899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1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8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89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727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43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10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92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Сетка 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80386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3679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364800" y="212935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11"/>
          <p:cNvSpPr/>
          <p:nvPr/>
        </p:nvSpPr>
        <p:spPr>
          <a:xfrm>
            <a:off x="4179092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11"/>
          <p:cNvSpPr/>
          <p:nvPr/>
        </p:nvSpPr>
        <p:spPr>
          <a:xfrm>
            <a:off x="7988817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41791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7990300" y="3947600"/>
            <a:ext cx="38338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2515367" y="483600"/>
            <a:ext cx="2347400" cy="2968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56pt.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2620261" y="1316400"/>
            <a:ext cx="176128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81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3237950" y="1478400"/>
            <a:ext cx="5716000" cy="19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15334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4191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12"/>
          <p:cNvSpPr/>
          <p:nvPr/>
        </p:nvSpPr>
        <p:spPr>
          <a:xfrm>
            <a:off x="9525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3237950" y="3623717"/>
            <a:ext cx="5716000" cy="16466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1846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9515117" y="482600"/>
            <a:ext cx="6375400" cy="63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9" name="Google Shape;239;p13"/>
          <p:cNvSpPr/>
          <p:nvPr/>
        </p:nvSpPr>
        <p:spPr>
          <a:xfrm>
            <a:off x="3135000" y="482600"/>
            <a:ext cx="6375400" cy="637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2515367" y="483600"/>
            <a:ext cx="3120000" cy="2977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7833" y="1478394"/>
            <a:ext cx="2909752" cy="18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2515367" y="3944417"/>
            <a:ext cx="3120000" cy="1988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Нижний текстовый блок используйте для написания имени, фамилии и должности.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834" y="4776000"/>
            <a:ext cx="2111977" cy="9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996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5636144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8483900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7993304" y="5932050"/>
            <a:ext cx="494505" cy="494505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5131901" y="5933332"/>
            <a:ext cx="493726" cy="493726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900119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866600" y="3952483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367864" y="4608815"/>
            <a:ext cx="499083" cy="499083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7412" y="3950393"/>
            <a:ext cx="499181" cy="499181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866500" y="4612800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3660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6897867" y="-4625"/>
            <a:ext cx="5294200" cy="5256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16"/>
          <p:cNvSpPr/>
          <p:nvPr/>
        </p:nvSpPr>
        <p:spPr>
          <a:xfrm>
            <a:off x="5782300" y="4346200"/>
            <a:ext cx="2510400" cy="25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6096000" y="5096400"/>
            <a:ext cx="1894400" cy="99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6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816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8906942" y="2654663"/>
            <a:ext cx="3769800" cy="3769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17"/>
          <p:cNvSpPr/>
          <p:nvPr/>
        </p:nvSpPr>
        <p:spPr>
          <a:xfrm>
            <a:off x="5136057" y="2640417"/>
            <a:ext cx="3769800" cy="37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5136050" y="3624000"/>
            <a:ext cx="3807000" cy="18144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64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5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3" name="Google Shape;323;p18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8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0391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9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19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19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304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4" name="Google Shape;344;p20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20"/>
          <p:cNvSpPr/>
          <p:nvPr/>
        </p:nvSpPr>
        <p:spPr>
          <a:xfrm>
            <a:off x="609579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789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209165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5" name="Google Shape;355;p21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21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7" name="Google Shape;357;p21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100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6096000" y="331200"/>
            <a:ext cx="5609000" cy="560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6" name="Google Shape;366;p22"/>
          <p:cNvSpPr/>
          <p:nvPr/>
        </p:nvSpPr>
        <p:spPr>
          <a:xfrm>
            <a:off x="6401840" y="840000"/>
            <a:ext cx="5577200" cy="5577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7" name="Google Shape;367;p22"/>
          <p:cNvSpPr txBox="1"/>
          <p:nvPr/>
        </p:nvSpPr>
        <p:spPr>
          <a:xfrm>
            <a:off x="7208100" y="3373817"/>
            <a:ext cx="3640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66696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15367" y="488967"/>
            <a:ext cx="3050400" cy="4618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3460800"/>
            <a:ext cx="2736617" cy="15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2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Сетка 1 Зелёный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750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7900" y="1478400"/>
            <a:ext cx="85752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10126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117021" y="1989021"/>
            <a:ext cx="5680800" cy="34296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7037767" y="3459600"/>
            <a:ext cx="3811000" cy="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2515367" y="488967"/>
            <a:ext cx="3050400" cy="5607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изображение на слайд, затем </a:t>
            </a:r>
            <a:br>
              <a:rPr lang="ru" sz="1200"/>
            </a:br>
            <a:r>
              <a:rPr lang="ru" sz="1200"/>
              <a:t>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</a:t>
            </a:r>
            <a:br>
              <a:rPr lang="ru" sz="1200"/>
            </a:br>
            <a:r>
              <a:rPr lang="ru" sz="1200"/>
              <a:t>обрезку с помощью прямоугольника </a:t>
            </a:r>
            <a:br>
              <a:rPr lang="ru" sz="1200"/>
            </a:br>
            <a:r>
              <a:rPr lang="ru" sz="1200"/>
              <a:t>с закруглёнными углами.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Добавьте чёрную обводку в 8 пикселей. Поместите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/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</a:t>
            </a:r>
            <a:br>
              <a:rPr lang="ru" sz="1200"/>
            </a:br>
            <a:r>
              <a:rPr lang="ru" sz="1200"/>
              <a:t>и выровняйте иллюстрацию по заданным направляющим. Изображение должно </a:t>
            </a:r>
            <a:br>
              <a:rPr lang="ru" sz="1200"/>
            </a:br>
            <a:r>
              <a:rPr lang="ru" sz="1200"/>
              <a:t>перекрывать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1286126"/>
            <a:ext cx="2736617" cy="10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367900" y="1478400"/>
            <a:ext cx="47640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722569"/>
            <a:ext cx="2736616" cy="21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8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28397" y="1499421"/>
            <a:ext cx="4080000" cy="408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137821" y="1811734"/>
            <a:ext cx="457916" cy="319577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" name="Google Shape;67;p6"/>
          <p:cNvSpPr txBox="1"/>
          <p:nvPr/>
        </p:nvSpPr>
        <p:spPr>
          <a:xfrm>
            <a:off x="998177" y="3297600"/>
            <a:ext cx="3546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5137817" y="4444800"/>
            <a:ext cx="4758000" cy="1488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5137817" y="2301600"/>
            <a:ext cx="5716600" cy="198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69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29712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64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43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388927" y="989711"/>
            <a:ext cx="3777600" cy="3777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" name="Google Shape;94;p8"/>
          <p:cNvSpPr txBox="1"/>
          <p:nvPr/>
        </p:nvSpPr>
        <p:spPr>
          <a:xfrm>
            <a:off x="490633" y="2717050"/>
            <a:ext cx="3565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5131900" y="2460883"/>
            <a:ext cx="5716800" cy="6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5135033" y="1473783"/>
            <a:ext cx="5713600" cy="991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135033" y="3297889"/>
            <a:ext cx="4755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5135040" y="3956882"/>
            <a:ext cx="322801" cy="322801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5131672" y="4445956"/>
            <a:ext cx="335720" cy="33572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5131803" y="4943681"/>
            <a:ext cx="329151" cy="329151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5131829" y="5438021"/>
            <a:ext cx="332263" cy="332263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5595350" y="4444023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5595350" y="3955073"/>
            <a:ext cx="3347800" cy="3270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5595350" y="4939331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5595350" y="5437798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381021" y="342621"/>
            <a:ext cx="2846400" cy="284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5" name="Google Shape;125;p9"/>
          <p:cNvSpPr txBox="1"/>
          <p:nvPr/>
        </p:nvSpPr>
        <p:spPr>
          <a:xfrm>
            <a:off x="536033" y="1481300"/>
            <a:ext cx="254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13200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4179400" y="1966100"/>
            <a:ext cx="6669200" cy="9954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4179100" y="653600"/>
            <a:ext cx="6669200" cy="13224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4179100" y="3624000"/>
            <a:ext cx="3804000" cy="18144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4642550" y="5603283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367900" y="3648000"/>
            <a:ext cx="1905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7800" y="5600700"/>
            <a:ext cx="1905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60950" bIns="60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4179402" y="5601787"/>
            <a:ext cx="331301" cy="333267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4179217" y="6096124"/>
            <a:ext cx="331677" cy="333645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7983026" y="5601642"/>
            <a:ext cx="332378" cy="333645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7983026" y="6096170"/>
            <a:ext cx="332378" cy="333645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4642550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8463942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8463950" y="5611317"/>
            <a:ext cx="2956400" cy="3214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7990300" y="3624000"/>
            <a:ext cx="3833800" cy="18144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4" y="3624000"/>
            <a:ext cx="2280517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4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360800" y="23016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67150" y="14732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10"/>
          <p:cNvSpPr/>
          <p:nvPr/>
        </p:nvSpPr>
        <p:spPr>
          <a:xfrm>
            <a:off x="41784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" name="Google Shape;176;p10"/>
          <p:cNvSpPr/>
          <p:nvPr/>
        </p:nvSpPr>
        <p:spPr>
          <a:xfrm>
            <a:off x="79910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p10"/>
          <p:cNvSpPr/>
          <p:nvPr/>
        </p:nvSpPr>
        <p:spPr>
          <a:xfrm>
            <a:off x="367150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10"/>
          <p:cNvSpPr/>
          <p:nvPr/>
        </p:nvSpPr>
        <p:spPr>
          <a:xfrm>
            <a:off x="41784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10"/>
          <p:cNvSpPr/>
          <p:nvPr/>
        </p:nvSpPr>
        <p:spPr>
          <a:xfrm>
            <a:off x="79910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367900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4179100" y="2301600"/>
            <a:ext cx="30304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4179083" y="4608000"/>
            <a:ext cx="28584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7985333" y="22937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7985333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515367" y="488967"/>
            <a:ext cx="2347400" cy="2808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30pt.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80952" y="1398052"/>
            <a:ext cx="1838105" cy="16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54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8808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en.wikipedia.org/wiki/Mean_absolute_error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oot-mean-square_deviation" TargetMode="External"/><Relationship Id="rId5" Type="http://schemas.openxmlformats.org/officeDocument/2006/relationships/hyperlink" Target="https://en.wikipedia.org/wiki/Mean_squared_error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en.wikipedia.org/wiki/Mean_absolute_percentage_error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vanr2000/Homework/tree/master/Dipl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vanr2000/Homework/tree/master/Diplom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prophet/docs/quick_star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vanr2000/Homework/tree/master/Diplom" TargetMode="External"/><Relationship Id="rId5" Type="http://schemas.openxmlformats.org/officeDocument/2006/relationships/hyperlink" Target="https://unit8co.github.io/darts/index.html" TargetMode="External"/><Relationship Id="rId4" Type="http://schemas.openxmlformats.org/officeDocument/2006/relationships/hyperlink" Target="https://neuralprophet.com/html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6095896" y="331597"/>
            <a:ext cx="5605800" cy="5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4" name="Google Shape;874;p54"/>
          <p:cNvSpPr txBox="1"/>
          <p:nvPr/>
        </p:nvSpPr>
        <p:spPr>
          <a:xfrm>
            <a:off x="367900" y="326400"/>
            <a:ext cx="5728000" cy="3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2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Прогнозирование индекса SP500 с помощью временных рядов</a:t>
            </a:r>
            <a:endParaRPr sz="1000" kern="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Дипломная работа</a:t>
            </a:r>
            <a:endParaRPr sz="6400" kern="0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67900" y="5769600"/>
            <a:ext cx="38112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50" bIns="0" anchor="b" anchorCtr="0">
            <a:noAutofit/>
          </a:bodyPr>
          <a:lstStyle/>
          <a:p>
            <a:pPr defTabSz="609630">
              <a:buClr>
                <a:srgbClr val="000000"/>
              </a:buClr>
              <a:buSzPts val="1100"/>
            </a:pPr>
            <a:r>
              <a:rPr lang="ru-RU" sz="1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Рябой</a:t>
            </a:r>
            <a:endParaRPr sz="1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  <a:buSzPts val="1100"/>
            </a:pPr>
            <a:r>
              <a:rPr lang="ru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Обучающийся группы </a:t>
            </a:r>
            <a:r>
              <a:rPr lang="en-US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DS-20</a:t>
            </a:r>
            <a:endParaRPr sz="16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3D77F-020A-4552-A6B2-C45BC54B7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6" y="328998"/>
            <a:ext cx="5605800" cy="56107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59999" y="892954"/>
            <a:ext cx="637408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Приводим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датафрейм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в соответствие с требованиями библиотеки – колонку с датами именуем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“ds”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колонку с индексами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“y”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наборы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гиперпараметров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и осуществляем подбор наилучших для модели, получаем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changepoint_prior_scale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=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0.5,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seasonality_prior_scale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=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0.01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 модели с окном и без окна и осуществляем предсказание на тестовых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indent="-285750"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Модель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Prophet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не позволяет делать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дообучение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поэтому обучение и предсказание делается с нуля каждый раз для нового периода.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Точность модели достаточно низкая в обеих вариантах если брать основной прогноз (не учитывая предсказанные отклонения по минимуму и максимуму).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Метрики качества модели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PROPHET</a:t>
            </a:r>
            <a:r>
              <a:rPr lang="ru-RU" sz="1400" dirty="0"/>
              <a:t> 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/>
              <a:t>PROPHET </a:t>
            </a:r>
            <a:r>
              <a:rPr lang="ru-RU" sz="1400" dirty="0"/>
              <a:t>с окном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C90909-E495-4BB2-8434-3B2E466A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1304217"/>
            <a:ext cx="4952637" cy="22848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DC0B6-3C7C-410C-ABAB-0BA05370C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4" y="3996013"/>
            <a:ext cx="4952637" cy="2212925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7CD27AB-7293-4465-94B6-A1FD39752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9235"/>
              </p:ext>
            </p:extLst>
          </p:nvPr>
        </p:nvGraphicFramePr>
        <p:xfrm>
          <a:off x="359999" y="5358210"/>
          <a:ext cx="6237355" cy="76009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35347">
                  <a:extLst>
                    <a:ext uri="{9D8B030D-6E8A-4147-A177-3AD203B41FA5}">
                      <a16:colId xmlns:a16="http://schemas.microsoft.com/office/drawing/2014/main" val="512749608"/>
                    </a:ext>
                  </a:extLst>
                </a:gridCol>
                <a:gridCol w="1050502">
                  <a:extLst>
                    <a:ext uri="{9D8B030D-6E8A-4147-A177-3AD203B41FA5}">
                      <a16:colId xmlns:a16="http://schemas.microsoft.com/office/drawing/2014/main" val="3498597007"/>
                    </a:ext>
                  </a:extLst>
                </a:gridCol>
                <a:gridCol w="1050502">
                  <a:extLst>
                    <a:ext uri="{9D8B030D-6E8A-4147-A177-3AD203B41FA5}">
                      <a16:colId xmlns:a16="http://schemas.microsoft.com/office/drawing/2014/main" val="1560327733"/>
                    </a:ext>
                  </a:extLst>
                </a:gridCol>
                <a:gridCol w="1050502">
                  <a:extLst>
                    <a:ext uri="{9D8B030D-6E8A-4147-A177-3AD203B41FA5}">
                      <a16:colId xmlns:a16="http://schemas.microsoft.com/office/drawing/2014/main" val="948243050"/>
                    </a:ext>
                  </a:extLst>
                </a:gridCol>
                <a:gridCol w="1050502">
                  <a:extLst>
                    <a:ext uri="{9D8B030D-6E8A-4147-A177-3AD203B41FA5}">
                      <a16:colId xmlns:a16="http://schemas.microsoft.com/office/drawing/2014/main" val="14463297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8552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PROPHET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без окна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175.987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3.943%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35157.875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187.504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276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PROPHET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с окном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124.211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2.760%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20444.253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142.983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1779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6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NeuralProphet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59999" y="892954"/>
            <a:ext cx="63740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Приводим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датафрейм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в соответствие с требованиями библиотеки – колонку с датами именуем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“ds”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колонку с индексами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“y”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сразу на весь период, проверяем метрики качества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с использование скользящего окна по данным в прошлом период 6 дней, и предсказание в будущее на 3 дня.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 использовании окна получаются достаточно хорошие результаты. Но при этом результаты модели не стабильны на одних и тех же данных, и с одними и теми же параметрами разброс результата может быть в 2-4 раза.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Метрики качества модели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</a:t>
            </a:r>
            <a:r>
              <a:rPr lang="en-US" sz="1400" dirty="0" err="1"/>
              <a:t>NeuralProphet</a:t>
            </a:r>
            <a:r>
              <a:rPr lang="en-US" sz="1400" dirty="0"/>
              <a:t> </a:t>
            </a:r>
            <a:r>
              <a:rPr lang="ru-RU" sz="1400" dirty="0"/>
              <a:t>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 err="1"/>
              <a:t>NeuralProphet</a:t>
            </a:r>
            <a:r>
              <a:rPr lang="en-US" sz="1400" dirty="0"/>
              <a:t> </a:t>
            </a:r>
            <a:r>
              <a:rPr lang="ru-RU" sz="1400" dirty="0"/>
              <a:t>с окном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6DA561-6E83-4FA7-9602-D2081DC5A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1304217"/>
            <a:ext cx="4978384" cy="22019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3D18E1-1C7B-4534-B262-851DD37B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5" y="4082325"/>
            <a:ext cx="4978384" cy="2315476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420F7FB-ED7D-477D-8208-F261ACD5C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55044"/>
              </p:ext>
            </p:extLst>
          </p:nvPr>
        </p:nvGraphicFramePr>
        <p:xfrm>
          <a:off x="367900" y="4898926"/>
          <a:ext cx="6366187" cy="124777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05239">
                  <a:extLst>
                    <a:ext uri="{9D8B030D-6E8A-4147-A177-3AD203B41FA5}">
                      <a16:colId xmlns:a16="http://schemas.microsoft.com/office/drawing/2014/main" val="1175849802"/>
                    </a:ext>
                  </a:extLst>
                </a:gridCol>
                <a:gridCol w="940237">
                  <a:extLst>
                    <a:ext uri="{9D8B030D-6E8A-4147-A177-3AD203B41FA5}">
                      <a16:colId xmlns:a16="http://schemas.microsoft.com/office/drawing/2014/main" val="5598413"/>
                    </a:ext>
                  </a:extLst>
                </a:gridCol>
                <a:gridCol w="940237">
                  <a:extLst>
                    <a:ext uri="{9D8B030D-6E8A-4147-A177-3AD203B41FA5}">
                      <a16:colId xmlns:a16="http://schemas.microsoft.com/office/drawing/2014/main" val="1390842627"/>
                    </a:ext>
                  </a:extLst>
                </a:gridCol>
                <a:gridCol w="940237">
                  <a:extLst>
                    <a:ext uri="{9D8B030D-6E8A-4147-A177-3AD203B41FA5}">
                      <a16:colId xmlns:a16="http://schemas.microsoft.com/office/drawing/2014/main" val="345311031"/>
                    </a:ext>
                  </a:extLst>
                </a:gridCol>
                <a:gridCol w="940237">
                  <a:extLst>
                    <a:ext uri="{9D8B030D-6E8A-4147-A177-3AD203B41FA5}">
                      <a16:colId xmlns:a16="http://schemas.microsoft.com/office/drawing/2014/main" val="385170185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925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NEURAL PROPHET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без окна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71.031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1.557%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7336.487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85.653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77063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NEURAL PROPHET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с окном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29.075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0.626%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1530.219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39.118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419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50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Darts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5374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6E77CE9-4968-4342-951D-66A246BA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43"/>
              </p:ext>
            </p:extLst>
          </p:nvPr>
        </p:nvGraphicFramePr>
        <p:xfrm>
          <a:off x="6016239" y="897308"/>
          <a:ext cx="5913538" cy="479972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60292">
                  <a:extLst>
                    <a:ext uri="{9D8B030D-6E8A-4147-A177-3AD203B41FA5}">
                      <a16:colId xmlns:a16="http://schemas.microsoft.com/office/drawing/2014/main" val="2150067486"/>
                    </a:ext>
                  </a:extLst>
                </a:gridCol>
                <a:gridCol w="769121">
                  <a:extLst>
                    <a:ext uri="{9D8B030D-6E8A-4147-A177-3AD203B41FA5}">
                      <a16:colId xmlns:a16="http://schemas.microsoft.com/office/drawing/2014/main" val="1998197629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2278561671"/>
                    </a:ext>
                  </a:extLst>
                </a:gridCol>
                <a:gridCol w="1117034">
                  <a:extLst>
                    <a:ext uri="{9D8B030D-6E8A-4147-A177-3AD203B41FA5}">
                      <a16:colId xmlns:a16="http://schemas.microsoft.com/office/drawing/2014/main" val="344396695"/>
                    </a:ext>
                  </a:extLst>
                </a:gridCol>
                <a:gridCol w="609064">
                  <a:extLst>
                    <a:ext uri="{9D8B030D-6E8A-4147-A177-3AD203B41FA5}">
                      <a16:colId xmlns:a16="http://schemas.microsoft.com/office/drawing/2014/main" val="1617962099"/>
                    </a:ext>
                  </a:extLst>
                </a:gridCol>
              </a:tblGrid>
              <a:tr h="1821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Модель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68407487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ExponentialSmoothing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63,68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5 183,46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72,00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83798693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Prophet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248,72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5,34%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66 396,90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257,68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1110072683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ARIMA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96,07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11 753,72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108,42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14260072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Auto-ARIMA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85,16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1,82%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9 328,67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96,59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142366823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Theta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95,11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11 089,50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105,31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96192804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4Theta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95,11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11 089,86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105,31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365364284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FFT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Fast Fourier Transform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198,65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4,26%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42 706,91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206,66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583504117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RNN-LSTM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96,45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2,15%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13 181,79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114,81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0442493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RNN-GRU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66,87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1,50%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5 973,83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77,29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18797197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RNN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Recurrent Neural Networks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65,32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1,49%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6 992,37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83,62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95620253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69,44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6 727,89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82,02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7356112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-GRU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134,55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3,05%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26 628,80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163,18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932326202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-LSTM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85,45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1,91%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10 426,31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51283828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BEATS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generic_architecture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100,60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2,28%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16 381,36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127,99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2857300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BEATS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2,33%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15 763,60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125,55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99505800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TCN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Convolutional Network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2,33%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15 269,87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123,57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9585955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TFT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Fusion Transformer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60,64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5 122,44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71,57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70314100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Transformer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89,39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12 810,15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113,18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057401904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LightGBM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216,86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4,66%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54 999,97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234,52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97010155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LinearRegression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1,31%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4 951,89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70,37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546672842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NaiveDrift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85,22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1,82%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9 341,94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96,65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4209711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RandomForest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120,56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2,58%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17 896,53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133,78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671541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NaiveMean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2 259,74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50,77%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5 111 330,04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2 260,83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250340915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NaiveSeasonal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104,14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13 640,78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116,79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70487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EAD77F4-DA6E-44C4-8F15-E70F1F93F050}"/>
              </a:ext>
            </a:extLst>
          </p:cNvPr>
          <p:cNvSpPr txBox="1"/>
          <p:nvPr/>
        </p:nvSpPr>
        <p:spPr>
          <a:xfrm>
            <a:off x="360000" y="781727"/>
            <a:ext cx="558787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Darts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содержит в себе большое количество моделей, с возможностью их быстрой подготовки для обучения и предсказания. В рамках данной работы приведена, для сравнения результатов с моделями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Prophet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функции для предсказания моделей, со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скалированием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для тех моделей, которым требуются масштабированные данные и без, для тех где не требуется масштабирование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 возможности осуществляем подбор параметров для моделей (возможности библиотеки не использовались в полной мере – в части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grid search)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и делаем оценку моделей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Судя по полученным оценкам наилучший результат при используемых параметрах дают Линейная регрессия,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TFT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модель и Экспоненциальное сглаживание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 визуальной оценке полученных результатов, наиболее похожий график имеет модель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Theta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но при этом надо урегулировать сдвиг вниз.</a:t>
            </a:r>
          </a:p>
        </p:txBody>
      </p:sp>
    </p:spTree>
    <p:extLst>
      <p:ext uri="{BB962C8B-B14F-4D97-AF65-F5344CB8AC3E}">
        <p14:creationId xmlns:p14="http://schemas.microsoft.com/office/powerpoint/2010/main" val="47035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11527846" cy="41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Выводы</a:t>
            </a: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5374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D77F4-DA6E-44C4-8F15-E70F1F93F050}"/>
              </a:ext>
            </a:extLst>
          </p:cNvPr>
          <p:cNvSpPr txBox="1"/>
          <p:nvPr/>
        </p:nvSpPr>
        <p:spPr>
          <a:xfrm>
            <a:off x="367900" y="1228397"/>
            <a:ext cx="1146410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b="1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от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Facebook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не обеспечивает высокую точность предсказания для индекса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S&amp;P 500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по сравнению с другими моделями, при этом обеспечивает достаточно высокую точность предсказания тренда (если оценивать визуально). Также содержит недостаток, невозможность использования «окна» в модели. Модель также предоставляет данные по верхнему и нижнему уровню коридора предсказания, что может увеличить вероятность предсказания.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124.211, MAPE: 2.760%, MSE: 20444.253, RMSE: 142.983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b="1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 использованием окна, после подбора параметров обеспечила </a:t>
            </a: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одну из наиболее высоких точностей предсказания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как по метрикам, так и визуально графику модели. При этом модель при одинаковых параметрах может выдавать результат отличающийся в 2-4 раза, что не гарантирует высокую точность предсказания при использовании для предсказания индексов или курсов акций.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i="1" dirty="0">
                <a:solidFill>
                  <a:srgbClr val="FF0000"/>
                </a:solidFill>
                <a:latin typeface="Proxima Nova"/>
                <a:sym typeface="Proxima Nova"/>
              </a:rPr>
              <a:t>Для улучшения результатов предсказания, требуется дополнительный подбор параметров модели, и уменьшение разброса предсказания, при итерациях.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 модели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29.075, MAPE: 0.626%, MSE: 1530.219, RMSE: 39.118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SARIMAX с окном и подобранными параметрами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 MAE: 28.599, MAPE: 0.617%, MSE: 1875.294, RMSE: 43.305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Darts –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может обеспечить быструю подготовку различных моделей для предсказания, в том числе подбор наиболее подходящей модели с помощью ансамблей, и обработку, подготовку данных. Для использования также требуется подбор параметров для нужных моделей, что с учетом обучения моделей занимает длительное время. Наилучшие результаты, при подобранных параметрах дают результат хуже чем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Sarimax</a:t>
            </a: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результаты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3BE7D2E-4B6D-4BFB-A695-897962F54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68351"/>
              </p:ext>
            </p:extLst>
          </p:nvPr>
        </p:nvGraphicFramePr>
        <p:xfrm>
          <a:off x="367900" y="5629844"/>
          <a:ext cx="5913538" cy="7679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60292">
                  <a:extLst>
                    <a:ext uri="{9D8B030D-6E8A-4147-A177-3AD203B41FA5}">
                      <a16:colId xmlns:a16="http://schemas.microsoft.com/office/drawing/2014/main" val="4122942208"/>
                    </a:ext>
                  </a:extLst>
                </a:gridCol>
                <a:gridCol w="769121">
                  <a:extLst>
                    <a:ext uri="{9D8B030D-6E8A-4147-A177-3AD203B41FA5}">
                      <a16:colId xmlns:a16="http://schemas.microsoft.com/office/drawing/2014/main" val="2709668150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2896418709"/>
                    </a:ext>
                  </a:extLst>
                </a:gridCol>
                <a:gridCol w="1117034">
                  <a:extLst>
                    <a:ext uri="{9D8B030D-6E8A-4147-A177-3AD203B41FA5}">
                      <a16:colId xmlns:a16="http://schemas.microsoft.com/office/drawing/2014/main" val="4161624093"/>
                    </a:ext>
                  </a:extLst>
                </a:gridCol>
                <a:gridCol w="609064">
                  <a:extLst>
                    <a:ext uri="{9D8B030D-6E8A-4147-A177-3AD203B41FA5}">
                      <a16:colId xmlns:a16="http://schemas.microsoft.com/office/drawing/2014/main" val="2323798993"/>
                    </a:ext>
                  </a:extLst>
                </a:gridCol>
              </a:tblGrid>
              <a:tr h="1821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Модель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00124957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ExponentialSmoothing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63,68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5 183,46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72,00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2054838581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TFT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Fusion Transformer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60,64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5 122,44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71,57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940508681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LinearRegression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1,31%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4 951,89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70,37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2005378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0833FE-8435-4219-A29C-CE1DBA2FA3B0}"/>
              </a:ext>
            </a:extLst>
          </p:cNvPr>
          <p:cNvSpPr txBox="1"/>
          <p:nvPr/>
        </p:nvSpPr>
        <p:spPr>
          <a:xfrm>
            <a:off x="367900" y="863125"/>
            <a:ext cx="1152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Лучшие модели для предсказания </a:t>
            </a:r>
            <a:r>
              <a:rPr lang="en-US" b="1" dirty="0" err="1">
                <a:solidFill>
                  <a:srgbClr val="FF0000"/>
                </a:solidFill>
              </a:rPr>
              <a:t>NeuralProphet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и </a:t>
            </a:r>
            <a:r>
              <a:rPr lang="en-US" b="1" dirty="0">
                <a:solidFill>
                  <a:srgbClr val="FF0000"/>
                </a:solidFill>
              </a:rPr>
              <a:t>SARIMAX </a:t>
            </a:r>
            <a:r>
              <a:rPr lang="ru-RU" b="1" dirty="0">
                <a:solidFill>
                  <a:srgbClr val="FF0000"/>
                </a:solidFill>
              </a:rPr>
              <a:t>с использование окна.</a:t>
            </a:r>
          </a:p>
        </p:txBody>
      </p:sp>
    </p:spTree>
    <p:extLst>
      <p:ext uri="{BB962C8B-B14F-4D97-AF65-F5344CB8AC3E}">
        <p14:creationId xmlns:p14="http://schemas.microsoft.com/office/powerpoint/2010/main" val="59881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368000" y="1641559"/>
            <a:ext cx="6669500" cy="3264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Задача димпломной работы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367896" y="2301600"/>
            <a:ext cx="6669605" cy="3336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Метрики качества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367996" y="2961600"/>
            <a:ext cx="6669505" cy="336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Существующие решения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367996" y="3623959"/>
            <a:ext cx="6669505" cy="3264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Данные для анализа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367996" y="4281559"/>
            <a:ext cx="6669505" cy="3264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Методики решения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367996" y="4944000"/>
            <a:ext cx="6669505" cy="324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Выводы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367900" y="326400"/>
            <a:ext cx="952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Содержание </a:t>
            </a: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дипломной работы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2000" dirty="0">
                <a:latin typeface="-apple-system"/>
              </a:rPr>
              <a:t>Цель дипломной работы проанализировать возможность (точность) п</a:t>
            </a:r>
            <a:r>
              <a:rPr lang="ru-RU" sz="2000" b="0" i="0" dirty="0">
                <a:effectLst/>
                <a:latin typeface="-apple-system"/>
              </a:rPr>
              <a:t>редсказания стоимости индекса S&amp;P 500 на основании исторических данных, с помощью относительно новых библиотек</a:t>
            </a:r>
            <a:r>
              <a:rPr lang="en-US" sz="2000" dirty="0">
                <a:latin typeface="-apple-system"/>
              </a:rPr>
              <a:t> PROPHET </a:t>
            </a:r>
            <a:r>
              <a:rPr lang="ru-RU" sz="2000" dirty="0">
                <a:latin typeface="-apple-system"/>
              </a:rPr>
              <a:t>и </a:t>
            </a:r>
            <a:r>
              <a:rPr lang="en-US" sz="2000" dirty="0" err="1">
                <a:latin typeface="-apple-system"/>
              </a:rPr>
              <a:t>NeuralProphet</a:t>
            </a:r>
            <a:r>
              <a:rPr lang="ru-RU" sz="2000" b="0" i="0" dirty="0">
                <a:effectLst/>
                <a:latin typeface="-apple-system"/>
              </a:rPr>
              <a:t>.</a:t>
            </a:r>
          </a:p>
          <a:p>
            <a:pPr defTabSz="609630">
              <a:buClr>
                <a:srgbClr val="000000"/>
              </a:buClr>
            </a:pPr>
            <a:endParaRPr lang="en-US" sz="2000" b="1" dirty="0"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sz="2000" b="1" i="0" dirty="0">
                <a:effectLst/>
                <a:latin typeface="-apple-system"/>
              </a:rPr>
              <a:t>Индекс S&amp;P 500 или Standard </a:t>
            </a:r>
            <a:r>
              <a:rPr lang="en-US" sz="2000" b="1" i="0" dirty="0">
                <a:effectLst/>
                <a:latin typeface="-apple-system"/>
              </a:rPr>
              <a:t>and</a:t>
            </a:r>
            <a:r>
              <a:rPr lang="ru-RU" sz="2000" b="1" i="0" dirty="0">
                <a:effectLst/>
                <a:latin typeface="-apple-system"/>
              </a:rPr>
              <a:t> </a:t>
            </a:r>
            <a:r>
              <a:rPr lang="ru-RU" sz="2000" b="1" i="0" dirty="0" err="1">
                <a:effectLst/>
                <a:latin typeface="-apple-system"/>
              </a:rPr>
              <a:t>Poor's</a:t>
            </a:r>
            <a:r>
              <a:rPr lang="ru-RU" sz="2000" b="1" i="0" dirty="0">
                <a:effectLst/>
                <a:latin typeface="-apple-system"/>
              </a:rPr>
              <a:t> 500</a:t>
            </a:r>
            <a:r>
              <a:rPr lang="ru-RU" sz="2000" b="0" i="0" dirty="0">
                <a:effectLst/>
                <a:latin typeface="-apple-system"/>
              </a:rPr>
              <a:t> - это индекс, состоящий из 500 акций из различных секторов экономики США, и индикатор акций США. Другими такими индексами являются Dow 30, NIFTY 50, </a:t>
            </a:r>
            <a:r>
              <a:rPr lang="ru-RU" sz="2000" b="0" i="0" dirty="0" err="1">
                <a:effectLst/>
                <a:latin typeface="-apple-system"/>
              </a:rPr>
              <a:t>Nikkei</a:t>
            </a:r>
            <a:r>
              <a:rPr lang="ru-RU" sz="2000" b="0" i="0" dirty="0">
                <a:effectLst/>
                <a:latin typeface="-apple-system"/>
              </a:rPr>
              <a:t> 225, РТС и т. д.</a:t>
            </a:r>
          </a:p>
          <a:p>
            <a:pPr defTabSz="609630">
              <a:buClr>
                <a:srgbClr val="000000"/>
              </a:buClr>
            </a:pPr>
            <a:endParaRPr lang="ru-RU" sz="2000" dirty="0"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b="0" i="0" dirty="0">
                <a:effectLst/>
                <a:latin typeface="-apple-system"/>
              </a:rPr>
              <a:t>Цены на акции все время движутся вверх и вниз, и способность предсказывать их движение имеет огромный потенциал, для заработка на данном движении</a:t>
            </a:r>
            <a:r>
              <a:rPr lang="ru-RU" dirty="0">
                <a:latin typeface="-apple-system"/>
              </a:rPr>
              <a:t>, для:</a:t>
            </a:r>
          </a:p>
          <a:p>
            <a:pPr marL="285750" indent="-28575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Индивидуальных инвесторов</a:t>
            </a:r>
          </a:p>
          <a:p>
            <a:pPr marL="285750" indent="-28575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Брокерских организаций, банков, различных фондов</a:t>
            </a:r>
          </a:p>
          <a:p>
            <a:pPr marL="285750" indent="-28575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Прочих юридических лиц</a:t>
            </a:r>
            <a:endParaRPr lang="ru-RU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2000" b="0" i="0" dirty="0">
                <a:effectLst/>
                <a:latin typeface="-apple-system"/>
              </a:rPr>
              <a:t>В рамках данной дипломной работы будут использоваться только методы предсказания временных рядов для задачи прогнозирования будущей стоимости данного индекса, на основании исторической дневной цены закрытия для индекса S&amp;P 500.</a:t>
            </a:r>
          </a:p>
          <a:p>
            <a:pPr defTabSz="609630">
              <a:buClr>
                <a:srgbClr val="000000"/>
              </a:buClr>
            </a:pP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Задача дипломной работы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Описание первоначальной задачи на Kaggle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</a:rPr>
              <a:t>В качестве метрик качества предсказания временных рядов в рамках данной работы будут использоваться следующие:</a:t>
            </a:r>
          </a:p>
          <a:p>
            <a:pPr defTabSz="609630">
              <a:buClr>
                <a:srgbClr val="000000"/>
              </a:buClr>
            </a:pPr>
            <a:r>
              <a:rPr lang="ru-RU" b="0" i="0" dirty="0">
                <a:effectLst/>
                <a:latin typeface="-apple-system"/>
                <a:hlinkClick r:id="rId3"/>
              </a:rPr>
              <a:t>MAE - Средняя абсолютная ошибка</a:t>
            </a:r>
            <a:endParaRPr lang="ru-RU" b="0" i="0" dirty="0">
              <a:effectLst/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sz="1400" b="0" i="0" dirty="0">
                <a:effectLst/>
                <a:latin typeface="-apple-system"/>
              </a:rPr>
              <a:t>Измеряется как сумма разниц между фактическим и прогнозным значением взятые по модулю разделенная на количество ошибок.</a:t>
            </a:r>
            <a:endParaRPr lang="en-US" sz="1400" b="0" i="0" dirty="0">
              <a:effectLst/>
              <a:latin typeface="-apple-system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Где N - количество ошибок, </a:t>
            </a:r>
            <a:r>
              <a:rPr lang="ru-RU" sz="14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Yt</a:t>
            </a: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- фактическое значение, </a:t>
            </a:r>
            <a:r>
              <a:rPr lang="ru-RU" sz="14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Ytp</a:t>
            </a: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- прогнозное значение.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4"/>
              </a:rPr>
              <a:t>MAPE - Средняя абсолютная ошибка в процентах </a:t>
            </a:r>
            <a:endParaRPr lang="ru-RU" sz="12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Измеряется как сумма разниц между фактическим и прогнозным значением разделенная на фактическое значение умноженное на 100% и деленное на количество ошибок.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5"/>
              </a:rPr>
              <a:t>MSE - Среднеквадратичная ошибка</a:t>
            </a:r>
            <a:endParaRPr lang="ru-RU" sz="12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Измеряется как сумма разниц между фактическим и прогнозным значением возведенных в квадрат разделенная на количество ошибок.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6"/>
              </a:rPr>
              <a:t>RMSE - Квадратный корень из среднеквадратичной ошибки</a:t>
            </a:r>
            <a:endParaRPr lang="ru-RU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E38FD-9364-4022-B11D-07DD94088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00" y="2100058"/>
            <a:ext cx="2305372" cy="628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9A9F1F-03D8-4834-AFAB-266BB48DE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0" y="3819599"/>
            <a:ext cx="2896004" cy="6192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FC3188-D75D-4C4E-90DE-533627954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00" y="4891349"/>
            <a:ext cx="2305372" cy="6382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07DD8F-5F1E-45DC-B823-E382F75EB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721" y="5856198"/>
            <a:ext cx="165758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3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В сформированной задаче на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  <a:hlinkClick r:id="rId3"/>
              </a:rPr>
              <a:t>Kaggle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приведено базовое решение данной задачи, с помощью простой нейросети на базе LSTM при условии нормализации данных от -1 до 1 и использования окна исторических данных длинной 6 дней и окна предсказания 3 дня дает RMSE = 0,02-0,04. В базовом решении используется период 5-лет и при каждом построении происходит сдвиг периода на текущую дату, поэтому результаты могут различаться.</a:t>
            </a:r>
          </a:p>
          <a:p>
            <a:pPr defTabSz="609630">
              <a:buClr>
                <a:srgbClr val="000000"/>
              </a:buClr>
            </a:pPr>
            <a:r>
              <a:rPr lang="ru-RU" sz="2000" b="0" i="0" dirty="0">
                <a:effectLst/>
                <a:latin typeface="-apple-system"/>
              </a:rPr>
              <a:t>В других решениях данной задачи используется SARIMA (RMSE=515.46) и усложненная LSTM, RNN (</a:t>
            </a:r>
            <a:r>
              <a:rPr lang="en-US" sz="2000" b="0" i="0" dirty="0">
                <a:effectLst/>
                <a:latin typeface="-apple-system"/>
              </a:rPr>
              <a:t>RMSE = </a:t>
            </a:r>
            <a:r>
              <a:rPr lang="ru-RU" sz="2000" b="0" i="0" dirty="0">
                <a:effectLst/>
                <a:latin typeface="-apple-system"/>
              </a:rPr>
              <a:t>72.35) на ненормализованных данных.</a:t>
            </a:r>
          </a:p>
          <a:p>
            <a:pPr defTabSz="609630">
              <a:buClr>
                <a:srgbClr val="000000"/>
              </a:buClr>
            </a:pP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Для решения задачи предсказания временных рядов в настоящее время используются следующие основные методики \ подходы</a:t>
            </a: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: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Скользящее среднее</a:t>
            </a: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Экспоненциальное сглаживание, двойное</a:t>
            </a: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экспоненциальное сглаживание. Метод </a:t>
            </a:r>
            <a:r>
              <a:rPr lang="ru-RU" sz="20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Хольта-Винтерса</a:t>
            </a: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ARMA, ARIMA, SARIMA, SARIMAX\ARIMAX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ARCH, GARCH, AGARCH, NAGARCH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 др.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Марковские модели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Рекуррентные нейронные сети</a:t>
            </a: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Линейная или логистическая регрессии</a:t>
            </a: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Существующие решения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Описание первоначальной задачи на Kaggle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9851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82146-F60D-4D9D-BE74-D22CEB2B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661652"/>
            <a:ext cx="11467379" cy="2585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114673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effectLst/>
                <a:latin typeface="-apple-system"/>
              </a:rPr>
              <a:t>В качестве источника данных для анализа используются данные с сервиса Yahoo Finance загружаемые с помощью библиотеки </a:t>
            </a:r>
            <a:r>
              <a:rPr lang="ru-RU" sz="1600" b="0" i="0" dirty="0" err="1">
                <a:effectLst/>
                <a:latin typeface="-apple-system"/>
              </a:rPr>
              <a:t>pandas_datareader</a:t>
            </a:r>
            <a:r>
              <a:rPr lang="en-US" sz="1600" dirty="0">
                <a:latin typeface="-apple-system"/>
              </a:rPr>
              <a:t>. </a:t>
            </a:r>
            <a:r>
              <a:rPr lang="ru-RU" sz="1600" dirty="0">
                <a:latin typeface="-apple-system"/>
              </a:rPr>
              <a:t>Период данных для анализа фиксированный 01.01.2010 – 25.12.2021 г.</a:t>
            </a:r>
            <a:endParaRPr lang="ru-RU" sz="1600" b="0" i="0" dirty="0">
              <a:effectLst/>
              <a:latin typeface="-apple-system"/>
            </a:endParaRPr>
          </a:p>
          <a:p>
            <a:pPr algn="just"/>
            <a:endParaRPr lang="ru-RU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Загружаемые данные содержат следующую информацию:</a:t>
            </a:r>
          </a:p>
          <a:p>
            <a:pPr algn="just"/>
            <a:r>
              <a:rPr lang="ru-RU" sz="1600" b="0" i="0" dirty="0">
                <a:effectLst/>
                <a:latin typeface="-apple-system"/>
              </a:rPr>
              <a:t>Индекс - дата торговой сессии,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>
                <a:effectLst/>
                <a:latin typeface="-apple-system"/>
              </a:rPr>
              <a:t>High - максимальное значение индекса за торговую сессию,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Low</a:t>
            </a:r>
            <a:r>
              <a:rPr lang="ru-RU" sz="1600" b="0" i="0" dirty="0">
                <a:effectLst/>
                <a:latin typeface="-apple-system"/>
              </a:rPr>
              <a:t> - минимальное значение за торговую сессию, Open - стоимость при открытии сессии,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Close</a:t>
            </a:r>
            <a:r>
              <a:rPr lang="ru-RU" sz="1600" b="0" i="0" dirty="0">
                <a:effectLst/>
                <a:latin typeface="-apple-system"/>
              </a:rPr>
              <a:t> - стоимость при закрытии сессии (</a:t>
            </a:r>
            <a:r>
              <a:rPr lang="ru-RU" sz="1600" i="1" dirty="0">
                <a:solidFill>
                  <a:schemeClr val="bg2"/>
                </a:solidFill>
                <a:latin typeface="-apple-system"/>
              </a:rPr>
              <a:t>будет использоваться для предсказания</a:t>
            </a:r>
            <a:r>
              <a:rPr lang="ru-RU" sz="1600" dirty="0">
                <a:latin typeface="-apple-system"/>
              </a:rPr>
              <a:t>)</a:t>
            </a:r>
            <a:r>
              <a:rPr lang="ru-RU" sz="1600" b="0" i="0" dirty="0">
                <a:effectLst/>
                <a:latin typeface="-apple-system"/>
              </a:rPr>
              <a:t>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Volume</a:t>
            </a:r>
            <a:r>
              <a:rPr lang="ru-RU" sz="1600" b="0" i="0" dirty="0">
                <a:effectLst/>
                <a:latin typeface="-apple-system"/>
              </a:rPr>
              <a:t> - объем сделок в течении торговой сессии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en-US" sz="1600" dirty="0">
                <a:latin typeface="-apple-system"/>
              </a:rPr>
              <a:t>A</a:t>
            </a:r>
            <a:r>
              <a:rPr lang="ru-RU" sz="1600" b="0" i="0" dirty="0" err="1">
                <a:effectLst/>
                <a:latin typeface="-apple-system"/>
              </a:rPr>
              <a:t>djusted</a:t>
            </a:r>
            <a:r>
              <a:rPr lang="ru-RU" sz="1600" b="0" i="0" dirty="0">
                <a:effectLst/>
                <a:latin typeface="-apple-system"/>
              </a:rPr>
              <a:t> </a:t>
            </a:r>
            <a:r>
              <a:rPr lang="ru-RU" sz="1600" b="0" i="0" dirty="0" err="1">
                <a:effectLst/>
                <a:latin typeface="-apple-system"/>
              </a:rPr>
              <a:t>closing</a:t>
            </a:r>
            <a:r>
              <a:rPr lang="ru-RU" sz="1600" b="0" i="0" dirty="0">
                <a:effectLst/>
                <a:latin typeface="-apple-system"/>
              </a:rPr>
              <a:t> </a:t>
            </a:r>
            <a:r>
              <a:rPr lang="ru-RU" sz="1600" b="0" i="0" dirty="0" err="1">
                <a:effectLst/>
                <a:latin typeface="-apple-system"/>
              </a:rPr>
              <a:t>price</a:t>
            </a:r>
            <a:r>
              <a:rPr lang="ru-RU" sz="1600" b="0" i="0" dirty="0">
                <a:effectLst/>
                <a:latin typeface="-apple-system"/>
              </a:rPr>
              <a:t> - это расчетная корректировка цены закрытия.</a:t>
            </a:r>
            <a:endParaRPr lang="en-US" sz="1400" b="0" i="0" dirty="0">
              <a:effectLst/>
              <a:latin typeface="-apple-system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4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4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4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9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97A77E-17C4-449B-8267-CA3B6810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67" y="897308"/>
            <a:ext cx="5567933" cy="284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590406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-apple-system"/>
              </a:rPr>
              <a:t>Загруженные данные соответствуют реальным торгам на бирже, в них отсутствуют пропущенные данные, для выходных и праздников используются данные закрытия сессии предыдущего рабочего дня. За исключением периода 01.01.2010 – 03.01.2010</a:t>
            </a:r>
            <a:r>
              <a:rPr lang="en-US" sz="1600" dirty="0">
                <a:latin typeface="-apple-system"/>
              </a:rPr>
              <a:t> </a:t>
            </a:r>
            <a:r>
              <a:rPr lang="ru-RU" sz="1600" dirty="0">
                <a:latin typeface="-apple-system"/>
              </a:rPr>
              <a:t>и 23.12.2021-25.12.2021, на эти периоды данные при загрузке автоматически не устанавливаются.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Данные имеют естественные точки поворота тренда, при падениях на рынке на основании, каких-либо событий реального мира.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Временной ряд является не стационарным, имеет выраженный тренд, не имеет стандартного распределения, что подтверждает тест Дики-</a:t>
            </a:r>
            <a:r>
              <a:rPr lang="ru-RU" sz="1600" dirty="0" err="1">
                <a:latin typeface="-apple-system"/>
              </a:rPr>
              <a:t>Фуллера</a:t>
            </a:r>
            <a:r>
              <a:rPr lang="ru-RU" sz="1600" dirty="0">
                <a:latin typeface="-apple-system"/>
              </a:rPr>
              <a:t> - </a:t>
            </a:r>
            <a:r>
              <a:rPr lang="en-US" sz="1600" dirty="0">
                <a:latin typeface="-apple-system"/>
              </a:rPr>
              <a:t>p-value: 0.997821</a:t>
            </a:r>
            <a:r>
              <a:rPr lang="ru-RU" sz="1600" dirty="0">
                <a:latin typeface="-apple-system"/>
              </a:rPr>
              <a:t>, что значительно больше 5% нулевой гипотезы.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 рамках решения, данные делятся на тренировочную и тестовую части (по умолчанию используется 60 дней) и преобразуются в необходимый для модели формат. 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Масштабирование данных производится, только там где это обязательно необходимо для модели. </a:t>
            </a:r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03F455-3953-406F-B79F-18CF32655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67" y="4119073"/>
            <a:ext cx="5560033" cy="2412527"/>
          </a:xfrm>
          <a:prstGeom prst="rect">
            <a:avLst/>
          </a:prstGeom>
        </p:spPr>
      </p:pic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5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5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5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6767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Используемые методики решения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11472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В рамках решения задачи будут использованы следующие библиотеки \ модели. 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en-US" sz="1600" dirty="0">
                <a:latin typeface="Proxima Nova"/>
                <a:ea typeface="Proxima Nova"/>
                <a:cs typeface="Proxima Nova"/>
                <a:sym typeface="Proxima Nova"/>
              </a:rPr>
              <a:t>SARIMAX – </a:t>
            </a: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стандартная модель из библиотеки </a:t>
            </a:r>
            <a:r>
              <a:rPr lang="en-US" sz="1600" dirty="0" err="1">
                <a:latin typeface="Proxima Nova"/>
                <a:ea typeface="Proxima Nova"/>
                <a:cs typeface="Proxima Nova"/>
                <a:sym typeface="Proxima Nova"/>
              </a:rPr>
              <a:t>Statsmodels</a:t>
            </a: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, для дополнительной к базовой модели валидации полученных решений</a:t>
            </a:r>
            <a:b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Модель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из соответствующей библиотеки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разработанной компанией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Facebook.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Недостаток модели невозможность использования местного контекста (окон для истории и предсказания), так как не возможно переобучать \ </a:t>
            </a:r>
            <a:r>
              <a:rPr lang="ru-RU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дообучать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модель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типовыми средствами, каждое новое обучение делается для нового объекта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https://facebook.github.io/prophet/docs/quick_start.html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Модель </a:t>
            </a:r>
            <a:r>
              <a:rPr lang="en-US" sz="16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 –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новая модель основанная на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 (финальная версия \ документация опубликованы 29.11.2021), но перенесенная на </a:t>
            </a:r>
            <a:r>
              <a:rPr lang="en-US" sz="1600" dirty="0" err="1">
                <a:solidFill>
                  <a:schemeClr val="dk1"/>
                </a:solidFill>
                <a:latin typeface="Proxima Nova"/>
                <a:sym typeface="Proxima Nova"/>
              </a:rPr>
              <a:t>PyTorch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и позволяющая использовать местный контекст - </a:t>
            </a:r>
            <a:r>
              <a:rPr lang="en-US" sz="1600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https://neuralprophet.com/html/index.html</a:t>
            </a: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Darts –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поддерживающая большое количество различных моделей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для предсказания временных рядов в том числе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Transformer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RNN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и др. -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  <a:hlinkClick r:id="rId5"/>
              </a:rPr>
              <a:t>https://unit8co.github.io/darts/index.html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6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6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6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7349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SARIMAX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63740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Так как после однократного дифференцирования ряд становится стационарным, устанавливаем значения дифференцирования для модели, как 1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наборы остальных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гиперпараметров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и осуществляем подбор наилучших для модели, выбор осуществляем на основании критерия информационной значимости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aic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)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Итоговые параметры модели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p=4, d=1, q=4, P=0, D=1, Q=1, s=12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 модели с окном и без окна и осуществляем предсказание на тестовых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Качество предсказания без использования окна значительно хуже. При этом качество предсказания модели с окном достаточно хорошее.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Метрики качества модели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8A2F23-44E1-43E1-8E69-B2E5F97C3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3999431"/>
            <a:ext cx="4952636" cy="22958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CABE20-F22F-4ADB-AA6B-33942AE8B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5" y="1257730"/>
            <a:ext cx="4952636" cy="2295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SARIMAX</a:t>
            </a:r>
            <a:r>
              <a:rPr lang="ru-RU" sz="1400" dirty="0"/>
              <a:t> 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/>
              <a:t>SARIMAX </a:t>
            </a:r>
            <a:r>
              <a:rPr lang="ru-RU" sz="1400" dirty="0"/>
              <a:t>с окном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E3970B7-3DFA-4CC8-A408-AE7B41578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84041"/>
              </p:ext>
            </p:extLst>
          </p:nvPr>
        </p:nvGraphicFramePr>
        <p:xfrm>
          <a:off x="367900" y="4961572"/>
          <a:ext cx="6366186" cy="76009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077386">
                  <a:extLst>
                    <a:ext uri="{9D8B030D-6E8A-4147-A177-3AD203B41FA5}">
                      <a16:colId xmlns:a16="http://schemas.microsoft.com/office/drawing/2014/main" val="2199874414"/>
                    </a:ext>
                  </a:extLst>
                </a:gridCol>
                <a:gridCol w="1072200">
                  <a:extLst>
                    <a:ext uri="{9D8B030D-6E8A-4147-A177-3AD203B41FA5}">
                      <a16:colId xmlns:a16="http://schemas.microsoft.com/office/drawing/2014/main" val="570108984"/>
                    </a:ext>
                  </a:extLst>
                </a:gridCol>
                <a:gridCol w="1072200">
                  <a:extLst>
                    <a:ext uri="{9D8B030D-6E8A-4147-A177-3AD203B41FA5}">
                      <a16:colId xmlns:a16="http://schemas.microsoft.com/office/drawing/2014/main" val="2863770260"/>
                    </a:ext>
                  </a:extLst>
                </a:gridCol>
                <a:gridCol w="1072200">
                  <a:extLst>
                    <a:ext uri="{9D8B030D-6E8A-4147-A177-3AD203B41FA5}">
                      <a16:colId xmlns:a16="http://schemas.microsoft.com/office/drawing/2014/main" val="3058246178"/>
                    </a:ext>
                  </a:extLst>
                </a:gridCol>
                <a:gridCol w="1072200">
                  <a:extLst>
                    <a:ext uri="{9D8B030D-6E8A-4147-A177-3AD203B41FA5}">
                      <a16:colId xmlns:a16="http://schemas.microsoft.com/office/drawing/2014/main" val="20114067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15432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SARIMAX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без окна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74.979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1.637%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7500.260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86.604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4567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SARIMAX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с окном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28.599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0.617%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1875.294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43.305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809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548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1958</Words>
  <Application>Microsoft Office PowerPoint</Application>
  <PresentationFormat>Широкоэкранный</PresentationFormat>
  <Paragraphs>355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Proxima Nova</vt:lpstr>
      <vt:lpstr>Proxima Nova Semibold</vt:lpstr>
      <vt:lpstr>Var(--jp-code-font-family)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Р</dc:creator>
  <cp:lastModifiedBy>Иван Р</cp:lastModifiedBy>
  <cp:revision>25</cp:revision>
  <dcterms:created xsi:type="dcterms:W3CDTF">2022-01-09T13:30:28Z</dcterms:created>
  <dcterms:modified xsi:type="dcterms:W3CDTF">2022-01-18T14:47:37Z</dcterms:modified>
</cp:coreProperties>
</file>